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6" r:id="rId5"/>
    <p:sldId id="267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5" d="100"/>
          <a:sy n="65" d="100"/>
        </p:scale>
        <p:origin x="230" y="53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EB99B-EDE8-4FA0-B7EB-1323320A6E03}" type="datetimeFigureOut">
              <a:rPr lang="en-US" smtClean="0"/>
              <a:pPr/>
              <a:t>7/1/2020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A9FCD-380E-4BE0-82FC-BD2357399803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26714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EB99B-EDE8-4FA0-B7EB-1323320A6E03}" type="datetimeFigureOut">
              <a:rPr lang="en-US" smtClean="0"/>
              <a:pPr/>
              <a:t>7/1/2020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A9FCD-380E-4BE0-82FC-BD235739980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15390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EB99B-EDE8-4FA0-B7EB-1323320A6E03}" type="datetimeFigureOut">
              <a:rPr lang="en-US" smtClean="0"/>
              <a:pPr/>
              <a:t>7/1/2020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A9FCD-380E-4BE0-82FC-BD235739980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62766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EB99B-EDE8-4FA0-B7EB-1323320A6E03}" type="datetimeFigureOut">
              <a:rPr lang="en-US" smtClean="0"/>
              <a:pPr/>
              <a:t>7/1/2020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A9FCD-380E-4BE0-82FC-BD235739980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45021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EB99B-EDE8-4FA0-B7EB-1323320A6E03}" type="datetimeFigureOut">
              <a:rPr lang="en-US" smtClean="0"/>
              <a:pPr/>
              <a:t>7/1/2020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A9FCD-380E-4BE0-82FC-BD235739980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36221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EB99B-EDE8-4FA0-B7EB-1323320A6E03}" type="datetimeFigureOut">
              <a:rPr lang="en-US" smtClean="0"/>
              <a:pPr/>
              <a:t>7/1/2020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A9FCD-380E-4BE0-82FC-BD235739980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94558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EB99B-EDE8-4FA0-B7EB-1323320A6E03}" type="datetimeFigureOut">
              <a:rPr lang="en-US" smtClean="0"/>
              <a:pPr/>
              <a:t>7/1/2020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A9FCD-380E-4BE0-82FC-BD235739980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89384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EB99B-EDE8-4FA0-B7EB-1323320A6E03}" type="datetimeFigureOut">
              <a:rPr lang="en-US" smtClean="0"/>
              <a:pPr/>
              <a:t>7/1/2020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A9FCD-380E-4BE0-82FC-BD235739980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06183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EB99B-EDE8-4FA0-B7EB-1323320A6E03}" type="datetimeFigureOut">
              <a:rPr lang="en-US" smtClean="0"/>
              <a:pPr/>
              <a:t>7/1/2020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A9FCD-380E-4BE0-82FC-BD235739980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9030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EB99B-EDE8-4FA0-B7EB-1323320A6E03}" type="datetimeFigureOut">
              <a:rPr lang="en-US" smtClean="0"/>
              <a:pPr/>
              <a:t>7/1/2020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A9FCD-380E-4BE0-82FC-BD235739980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72738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EB99B-EDE8-4FA0-B7EB-1323320A6E03}" type="datetimeFigureOut">
              <a:rPr lang="en-US" smtClean="0"/>
              <a:pPr/>
              <a:t>7/1/2020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A9FCD-380E-4BE0-82FC-BD235739980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18538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DEB99B-EDE8-4FA0-B7EB-1323320A6E03}" type="datetimeFigureOut">
              <a:rPr lang="en-US" smtClean="0"/>
              <a:pPr/>
              <a:t>7/1/2020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2A9FCD-380E-4BE0-82FC-BD2357399803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76471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13943" y="0"/>
            <a:ext cx="11258931" cy="3556318"/>
          </a:xfrm>
        </p:spPr>
        <p:txBody>
          <a:bodyPr>
            <a:normAutofit/>
          </a:bodyPr>
          <a:lstStyle/>
          <a:p>
            <a:r>
              <a:rPr lang="ru-RU" b="1" dirty="0"/>
              <a:t>Про перегляд та </a:t>
            </a:r>
            <a:r>
              <a:rPr lang="ru-RU" b="1" dirty="0" err="1"/>
              <a:t>оновлення</a:t>
            </a:r>
            <a:r>
              <a:rPr lang="ru-RU" b="1" dirty="0"/>
              <a:t> </a:t>
            </a:r>
            <a:r>
              <a:rPr lang="ru-RU" b="1" dirty="0" err="1"/>
              <a:t>освітніх</a:t>
            </a:r>
            <a:r>
              <a:rPr lang="ru-RU" b="1" dirty="0"/>
              <a:t> </a:t>
            </a:r>
            <a:r>
              <a:rPr lang="ru-RU" b="1" dirty="0" err="1"/>
              <a:t>програм</a:t>
            </a:r>
            <a:r>
              <a:rPr lang="ru-RU" b="1" dirty="0"/>
              <a:t> </a:t>
            </a:r>
            <a:r>
              <a:rPr lang="ru-RU" b="1" dirty="0" err="1"/>
              <a:t>всіх</a:t>
            </a:r>
            <a:r>
              <a:rPr lang="ru-RU" b="1" dirty="0"/>
              <a:t> </a:t>
            </a:r>
            <a:r>
              <a:rPr lang="ru-RU" b="1" dirty="0" err="1"/>
              <a:t>рівнів</a:t>
            </a:r>
            <a:r>
              <a:rPr lang="ru-RU" b="1" dirty="0"/>
              <a:t> </a:t>
            </a:r>
            <a:r>
              <a:rPr lang="ru-RU" b="1" dirty="0" err="1"/>
              <a:t>вищої</a:t>
            </a:r>
            <a:r>
              <a:rPr lang="ru-RU" b="1" dirty="0"/>
              <a:t> </a:t>
            </a:r>
            <a:r>
              <a:rPr lang="ru-RU" b="1" dirty="0" err="1"/>
              <a:t>освіти</a:t>
            </a:r>
            <a:r>
              <a:rPr lang="ru-RU" b="1" dirty="0"/>
              <a:t> на 2020-2021 </a:t>
            </a:r>
            <a:r>
              <a:rPr lang="ru-RU" b="1" dirty="0" err="1"/>
              <a:t>н.р</a:t>
            </a:r>
            <a:r>
              <a:rPr lang="ru-RU" b="1" dirty="0"/>
              <a:t>.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1808" y="3852672"/>
            <a:ext cx="10061066" cy="975360"/>
          </a:xfrm>
        </p:spPr>
        <p:txBody>
          <a:bodyPr>
            <a:noAutofit/>
          </a:bodyPr>
          <a:lstStyle/>
          <a:p>
            <a:pPr algn="r"/>
            <a:r>
              <a:rPr lang="uk-UA" sz="4000" b="1" dirty="0"/>
              <a:t>Доповідач:</a:t>
            </a:r>
          </a:p>
          <a:p>
            <a:pPr algn="r"/>
            <a:r>
              <a:rPr lang="uk-UA" sz="4000" b="1" dirty="0"/>
              <a:t>керівник відділу забезпечення якості освіти</a:t>
            </a:r>
          </a:p>
          <a:p>
            <a:pPr algn="r"/>
            <a:r>
              <a:rPr lang="uk-UA" sz="4000" b="1" dirty="0"/>
              <a:t>Віталій КОБЕЦЬ</a:t>
            </a:r>
          </a:p>
        </p:txBody>
      </p:sp>
    </p:spTree>
    <p:extLst>
      <p:ext uri="{BB962C8B-B14F-4D97-AF65-F5344CB8AC3E}">
        <p14:creationId xmlns:p14="http://schemas.microsoft.com/office/powerpoint/2010/main" val="3949517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38528" y="663677"/>
            <a:ext cx="9671304" cy="884904"/>
          </a:xfrm>
        </p:spPr>
        <p:txBody>
          <a:bodyPr>
            <a:normAutofit/>
          </a:bodyPr>
          <a:lstStyle/>
          <a:p>
            <a:r>
              <a:rPr lang="uk-UA" dirty="0" smtClean="0"/>
              <a:t>Аналіз перегляду освітніх програм</a:t>
            </a:r>
            <a:endParaRPr lang="en-US" dirty="0"/>
          </a:p>
        </p:txBody>
      </p:sp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2581656" y="3962022"/>
            <a:ext cx="8221670" cy="830264"/>
            <a:chOff x="1248" y="1290"/>
            <a:chExt cx="5179" cy="523"/>
          </a:xfrm>
        </p:grpSpPr>
        <p:sp>
          <p:nvSpPr>
            <p:cNvPr id="5" name="Line 3"/>
            <p:cNvSpPr>
              <a:spLocks noChangeShapeType="1"/>
            </p:cNvSpPr>
            <p:nvPr/>
          </p:nvSpPr>
          <p:spPr bwMode="gray">
            <a:xfrm>
              <a:off x="1440" y="1790"/>
              <a:ext cx="3024" cy="0"/>
            </a:xfrm>
            <a:prstGeom prst="line">
              <a:avLst/>
            </a:prstGeom>
            <a:noFill/>
            <a:ln w="25400">
              <a:solidFill>
                <a:srgbClr val="969696"/>
              </a:solidFill>
              <a:prstDash val="sysDot"/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gray">
            <a:xfrm rot="3419336">
              <a:off x="1261" y="1427"/>
              <a:ext cx="302" cy="328"/>
            </a:xfrm>
            <a:prstGeom prst="rect">
              <a:avLst/>
            </a:prstGeom>
            <a:gradFill rotWithShape="1">
              <a:gsLst>
                <a:gs pos="0">
                  <a:srgbClr val="FF7C80"/>
                </a:gs>
                <a:gs pos="100000">
                  <a:srgbClr val="FF7C80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9525">
              <a:miter lim="800000"/>
              <a:headEnd/>
              <a:tailEnd/>
            </a:ln>
            <a:effectLst/>
            <a:scene3d>
              <a:camera prst="legacyPerspectiveFront">
                <a:rot lat="0" lon="1500000" rev="0"/>
              </a:camera>
              <a:lightRig rig="legacyFlat4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FF7C80"/>
              </a:extrusion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en-US"/>
            </a:p>
          </p:txBody>
        </p:sp>
        <p:sp>
          <p:nvSpPr>
            <p:cNvPr id="7" name="Text Box 5"/>
            <p:cNvSpPr txBox="1">
              <a:spLocks noChangeArrowheads="1"/>
            </p:cNvSpPr>
            <p:nvPr/>
          </p:nvSpPr>
          <p:spPr bwMode="gray">
            <a:xfrm>
              <a:off x="1765" y="1290"/>
              <a:ext cx="4662" cy="52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l"/>
              <a:r>
                <a:rPr lang="uk-UA" sz="2400" dirty="0" smtClean="0">
                  <a:solidFill>
                    <a:srgbClr val="000000"/>
                  </a:solidFill>
                </a:rPr>
                <a:t>Переглянуті ОП з частково наданими супровідними документами</a:t>
              </a:r>
              <a:endParaRPr lang="en-US" sz="2400" dirty="0">
                <a:solidFill>
                  <a:srgbClr val="000000"/>
                </a:solidFill>
              </a:endParaRPr>
            </a:p>
          </p:txBody>
        </p:sp>
        <p:sp>
          <p:nvSpPr>
            <p:cNvPr id="8" name="Text Box 6"/>
            <p:cNvSpPr txBox="1">
              <a:spLocks noChangeArrowheads="1"/>
            </p:cNvSpPr>
            <p:nvPr/>
          </p:nvSpPr>
          <p:spPr bwMode="gray">
            <a:xfrm>
              <a:off x="1296" y="1454"/>
              <a:ext cx="22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400" b="1" dirty="0">
                  <a:solidFill>
                    <a:srgbClr val="FFFFFF"/>
                  </a:solidFill>
                </a:rPr>
                <a:t>4</a:t>
              </a:r>
            </a:p>
          </p:txBody>
        </p:sp>
      </p:grpSp>
      <p:grpSp>
        <p:nvGrpSpPr>
          <p:cNvPr id="9" name="Group 7"/>
          <p:cNvGrpSpPr>
            <a:grpSpLocks/>
          </p:cNvGrpSpPr>
          <p:nvPr/>
        </p:nvGrpSpPr>
        <p:grpSpPr bwMode="auto">
          <a:xfrm>
            <a:off x="2569464" y="1734312"/>
            <a:ext cx="7974020" cy="555625"/>
            <a:chOff x="1248" y="2030"/>
            <a:chExt cx="5023" cy="350"/>
          </a:xfrm>
        </p:grpSpPr>
        <p:sp>
          <p:nvSpPr>
            <p:cNvPr id="10" name="Line 8"/>
            <p:cNvSpPr>
              <a:spLocks noChangeShapeType="1"/>
            </p:cNvSpPr>
            <p:nvPr/>
          </p:nvSpPr>
          <p:spPr bwMode="gray">
            <a:xfrm>
              <a:off x="1440" y="2380"/>
              <a:ext cx="3024" cy="0"/>
            </a:xfrm>
            <a:prstGeom prst="line">
              <a:avLst/>
            </a:prstGeom>
            <a:noFill/>
            <a:ln w="25400">
              <a:solidFill>
                <a:srgbClr val="969696"/>
              </a:solidFill>
              <a:prstDash val="sysDot"/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" name="Rectangle 9"/>
            <p:cNvSpPr>
              <a:spLocks noChangeArrowheads="1"/>
            </p:cNvSpPr>
            <p:nvPr/>
          </p:nvSpPr>
          <p:spPr bwMode="gray">
            <a:xfrm rot="3419336">
              <a:off x="1261" y="2017"/>
              <a:ext cx="302" cy="328"/>
            </a:xfrm>
            <a:prstGeom prst="rect">
              <a:avLst/>
            </a:prstGeom>
            <a:gradFill rotWithShape="1">
              <a:gsLst>
                <a:gs pos="0">
                  <a:srgbClr val="99CC00"/>
                </a:gs>
                <a:gs pos="100000">
                  <a:srgbClr val="99CC00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9525">
              <a:miter lim="800000"/>
              <a:headEnd/>
              <a:tailEnd/>
            </a:ln>
            <a:effectLst/>
            <a:scene3d>
              <a:camera prst="legacyPerspectiveFront">
                <a:rot lat="0" lon="1500000" rev="0"/>
              </a:camera>
              <a:lightRig rig="legacyFlat4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99CC00"/>
              </a:extrusion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en-US"/>
            </a:p>
          </p:txBody>
        </p:sp>
        <p:sp>
          <p:nvSpPr>
            <p:cNvPr id="12" name="Text Box 10"/>
            <p:cNvSpPr txBox="1">
              <a:spLocks noChangeArrowheads="1"/>
            </p:cNvSpPr>
            <p:nvPr/>
          </p:nvSpPr>
          <p:spPr bwMode="gray">
            <a:xfrm>
              <a:off x="1786" y="2072"/>
              <a:ext cx="4485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l"/>
              <a:r>
                <a:rPr lang="uk-UA" sz="2400" dirty="0" smtClean="0">
                  <a:solidFill>
                    <a:srgbClr val="000000"/>
                  </a:solidFill>
                </a:rPr>
                <a:t>Переглянуті ОП з усіма супровідними документами</a:t>
              </a:r>
              <a:endParaRPr lang="en-US" sz="2400" dirty="0">
                <a:solidFill>
                  <a:srgbClr val="000000"/>
                </a:solidFill>
              </a:endParaRPr>
            </a:p>
          </p:txBody>
        </p:sp>
        <p:sp>
          <p:nvSpPr>
            <p:cNvPr id="13" name="Text Box 11"/>
            <p:cNvSpPr txBox="1">
              <a:spLocks noChangeArrowheads="1"/>
            </p:cNvSpPr>
            <p:nvPr/>
          </p:nvSpPr>
          <p:spPr bwMode="gray">
            <a:xfrm>
              <a:off x="1296" y="2044"/>
              <a:ext cx="22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400" b="1">
                  <a:solidFill>
                    <a:srgbClr val="FFFFFF"/>
                  </a:solidFill>
                </a:rPr>
                <a:t>1</a:t>
              </a:r>
            </a:p>
          </p:txBody>
        </p:sp>
      </p:grpSp>
      <p:grpSp>
        <p:nvGrpSpPr>
          <p:cNvPr id="14" name="Group 12"/>
          <p:cNvGrpSpPr>
            <a:grpSpLocks/>
          </p:cNvGrpSpPr>
          <p:nvPr/>
        </p:nvGrpSpPr>
        <p:grpSpPr bwMode="auto">
          <a:xfrm>
            <a:off x="2557272" y="2572512"/>
            <a:ext cx="7959728" cy="561975"/>
            <a:chOff x="1248" y="2640"/>
            <a:chExt cx="5014" cy="354"/>
          </a:xfrm>
        </p:grpSpPr>
        <p:sp>
          <p:nvSpPr>
            <p:cNvPr id="15" name="Line 13"/>
            <p:cNvSpPr>
              <a:spLocks noChangeShapeType="1"/>
            </p:cNvSpPr>
            <p:nvPr/>
          </p:nvSpPr>
          <p:spPr bwMode="gray">
            <a:xfrm>
              <a:off x="1440" y="2990"/>
              <a:ext cx="3024" cy="0"/>
            </a:xfrm>
            <a:prstGeom prst="line">
              <a:avLst/>
            </a:prstGeom>
            <a:noFill/>
            <a:ln w="25400">
              <a:solidFill>
                <a:srgbClr val="969696"/>
              </a:solidFill>
              <a:prstDash val="sysDot"/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" name="Rectangle 14"/>
            <p:cNvSpPr>
              <a:spLocks noChangeArrowheads="1"/>
            </p:cNvSpPr>
            <p:nvPr/>
          </p:nvSpPr>
          <p:spPr bwMode="gray">
            <a:xfrm rot="3419336">
              <a:off x="1261" y="2627"/>
              <a:ext cx="302" cy="328"/>
            </a:xfrm>
            <a:prstGeom prst="rect">
              <a:avLst/>
            </a:prstGeom>
            <a:solidFill>
              <a:srgbClr val="FF0000"/>
            </a:solidFill>
            <a:ln w="9525">
              <a:miter lim="800000"/>
              <a:headEnd/>
              <a:tailEnd/>
            </a:ln>
            <a:effectLst/>
            <a:scene3d>
              <a:camera prst="legacyPerspectiveFront">
                <a:rot lat="0" lon="1500000" rev="0"/>
              </a:camera>
              <a:lightRig rig="legacyFlat4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006699"/>
              </a:extrusion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en-US">
                <a:ln>
                  <a:solidFill>
                    <a:srgbClr val="C00000"/>
                  </a:solidFill>
                </a:ln>
              </a:endParaRPr>
            </a:p>
          </p:txBody>
        </p:sp>
        <p:sp>
          <p:nvSpPr>
            <p:cNvPr id="17" name="Text Box 15"/>
            <p:cNvSpPr txBox="1">
              <a:spLocks noChangeArrowheads="1"/>
            </p:cNvSpPr>
            <p:nvPr/>
          </p:nvSpPr>
          <p:spPr bwMode="gray">
            <a:xfrm>
              <a:off x="1788" y="2703"/>
              <a:ext cx="4474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l"/>
              <a:r>
                <a:rPr lang="uk-UA" sz="2400" dirty="0" smtClean="0">
                  <a:solidFill>
                    <a:srgbClr val="000000"/>
                  </a:solidFill>
                </a:rPr>
                <a:t>Не переглянуті ОП без супровідних документів </a:t>
              </a:r>
              <a:endParaRPr lang="en-US" sz="2400" dirty="0">
                <a:solidFill>
                  <a:srgbClr val="000000"/>
                </a:solidFill>
              </a:endParaRPr>
            </a:p>
          </p:txBody>
        </p:sp>
        <p:sp>
          <p:nvSpPr>
            <p:cNvPr id="18" name="Text Box 16"/>
            <p:cNvSpPr txBox="1">
              <a:spLocks noChangeArrowheads="1"/>
            </p:cNvSpPr>
            <p:nvPr/>
          </p:nvSpPr>
          <p:spPr bwMode="gray">
            <a:xfrm>
              <a:off x="1296" y="2654"/>
              <a:ext cx="22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400" b="1">
                  <a:solidFill>
                    <a:srgbClr val="FFFFFF"/>
                  </a:solidFill>
                </a:rPr>
                <a:t>2</a:t>
              </a:r>
            </a:p>
          </p:txBody>
        </p:sp>
      </p:grpSp>
      <p:grpSp>
        <p:nvGrpSpPr>
          <p:cNvPr id="19" name="Group 17"/>
          <p:cNvGrpSpPr>
            <a:grpSpLocks/>
          </p:cNvGrpSpPr>
          <p:nvPr/>
        </p:nvGrpSpPr>
        <p:grpSpPr bwMode="auto">
          <a:xfrm>
            <a:off x="2606040" y="3374136"/>
            <a:ext cx="7435850" cy="555625"/>
            <a:chOff x="1248" y="3230"/>
            <a:chExt cx="4684" cy="350"/>
          </a:xfrm>
        </p:grpSpPr>
        <p:sp>
          <p:nvSpPr>
            <p:cNvPr id="20" name="Line 18"/>
            <p:cNvSpPr>
              <a:spLocks noChangeShapeType="1"/>
            </p:cNvSpPr>
            <p:nvPr/>
          </p:nvSpPr>
          <p:spPr bwMode="gray">
            <a:xfrm>
              <a:off x="1441" y="3579"/>
              <a:ext cx="3023" cy="1"/>
            </a:xfrm>
            <a:prstGeom prst="line">
              <a:avLst/>
            </a:prstGeom>
            <a:noFill/>
            <a:ln w="25400">
              <a:solidFill>
                <a:srgbClr val="969696"/>
              </a:solidFill>
              <a:prstDash val="sysDot"/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" name="Rectangle 19"/>
            <p:cNvSpPr>
              <a:spLocks noChangeArrowheads="1"/>
            </p:cNvSpPr>
            <p:nvPr/>
          </p:nvSpPr>
          <p:spPr bwMode="gray">
            <a:xfrm rot="3419336">
              <a:off x="1261" y="3217"/>
              <a:ext cx="302" cy="328"/>
            </a:xfrm>
            <a:prstGeom prst="rect">
              <a:avLst/>
            </a:prstGeom>
            <a:gradFill rotWithShape="1">
              <a:gsLst>
                <a:gs pos="0">
                  <a:srgbClr val="FF9933"/>
                </a:gs>
                <a:gs pos="100000">
                  <a:srgbClr val="FF9933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9525">
              <a:miter lim="800000"/>
              <a:headEnd/>
              <a:tailEnd/>
            </a:ln>
            <a:effectLst/>
            <a:scene3d>
              <a:camera prst="legacyPerspectiveFront">
                <a:rot lat="0" lon="1500000" rev="0"/>
              </a:camera>
              <a:lightRig rig="legacyFlat4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FF9933"/>
              </a:extrusion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en-US"/>
            </a:p>
          </p:txBody>
        </p:sp>
        <p:sp>
          <p:nvSpPr>
            <p:cNvPr id="22" name="Text Box 20"/>
            <p:cNvSpPr txBox="1">
              <a:spLocks noChangeArrowheads="1"/>
            </p:cNvSpPr>
            <p:nvPr/>
          </p:nvSpPr>
          <p:spPr bwMode="gray">
            <a:xfrm>
              <a:off x="1748" y="3272"/>
              <a:ext cx="4184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l"/>
              <a:r>
                <a:rPr lang="uk-UA" sz="2400" dirty="0" smtClean="0">
                  <a:solidFill>
                    <a:srgbClr val="000000"/>
                  </a:solidFill>
                </a:rPr>
                <a:t>Переглянуті ОП без супровідних документів</a:t>
              </a:r>
              <a:endParaRPr lang="en-US" sz="2400" dirty="0">
                <a:solidFill>
                  <a:srgbClr val="000000"/>
                </a:solidFill>
              </a:endParaRPr>
            </a:p>
          </p:txBody>
        </p:sp>
        <p:sp>
          <p:nvSpPr>
            <p:cNvPr id="23" name="Text Box 21"/>
            <p:cNvSpPr txBox="1">
              <a:spLocks noChangeArrowheads="1"/>
            </p:cNvSpPr>
            <p:nvPr/>
          </p:nvSpPr>
          <p:spPr bwMode="gray">
            <a:xfrm>
              <a:off x="1296" y="3244"/>
              <a:ext cx="22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400" b="1">
                  <a:solidFill>
                    <a:srgbClr val="FFFFFF"/>
                  </a:solidFill>
                </a:rPr>
                <a:t>3</a:t>
              </a:r>
            </a:p>
          </p:txBody>
        </p:sp>
      </p:grpSp>
      <p:grpSp>
        <p:nvGrpSpPr>
          <p:cNvPr id="24" name="Group 22"/>
          <p:cNvGrpSpPr>
            <a:grpSpLocks/>
          </p:cNvGrpSpPr>
          <p:nvPr/>
        </p:nvGrpSpPr>
        <p:grpSpPr bwMode="auto">
          <a:xfrm>
            <a:off x="2569464" y="5109337"/>
            <a:ext cx="5454653" cy="555625"/>
            <a:chOff x="1248" y="3230"/>
            <a:chExt cx="3436" cy="350"/>
          </a:xfrm>
        </p:grpSpPr>
        <p:sp>
          <p:nvSpPr>
            <p:cNvPr id="25" name="Line 23"/>
            <p:cNvSpPr>
              <a:spLocks noChangeShapeType="1"/>
            </p:cNvSpPr>
            <p:nvPr/>
          </p:nvSpPr>
          <p:spPr bwMode="gray">
            <a:xfrm>
              <a:off x="1440" y="3580"/>
              <a:ext cx="3024" cy="0"/>
            </a:xfrm>
            <a:prstGeom prst="line">
              <a:avLst/>
            </a:prstGeom>
            <a:noFill/>
            <a:ln w="25400">
              <a:solidFill>
                <a:srgbClr val="969696"/>
              </a:solidFill>
              <a:prstDash val="sysDot"/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" name="Rectangle 24"/>
            <p:cNvSpPr>
              <a:spLocks noChangeArrowheads="1"/>
            </p:cNvSpPr>
            <p:nvPr/>
          </p:nvSpPr>
          <p:spPr bwMode="gray">
            <a:xfrm rot="3419336">
              <a:off x="1261" y="3217"/>
              <a:ext cx="302" cy="328"/>
            </a:xfrm>
            <a:prstGeom prst="rect">
              <a:avLst/>
            </a:prstGeom>
            <a:gradFill rotWithShape="1">
              <a:gsLst>
                <a:gs pos="0">
                  <a:srgbClr val="990099"/>
                </a:gs>
                <a:gs pos="100000">
                  <a:srgbClr val="990099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9525">
              <a:miter lim="800000"/>
              <a:headEnd/>
              <a:tailEnd/>
            </a:ln>
            <a:effectLst/>
            <a:scene3d>
              <a:camera prst="legacyPerspectiveFront">
                <a:rot lat="0" lon="1500000" rev="0"/>
              </a:camera>
              <a:lightRig rig="legacyFlat4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990099"/>
              </a:extrusion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en-US"/>
            </a:p>
          </p:txBody>
        </p:sp>
        <p:sp>
          <p:nvSpPr>
            <p:cNvPr id="27" name="Text Box 25"/>
            <p:cNvSpPr txBox="1">
              <a:spLocks noChangeArrowheads="1"/>
            </p:cNvSpPr>
            <p:nvPr/>
          </p:nvSpPr>
          <p:spPr bwMode="gray">
            <a:xfrm>
              <a:off x="1752" y="3272"/>
              <a:ext cx="2932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l"/>
              <a:r>
                <a:rPr lang="uk-UA" sz="2400" dirty="0" smtClean="0">
                  <a:solidFill>
                    <a:srgbClr val="000000"/>
                  </a:solidFill>
                </a:rPr>
                <a:t>Супровідні документи без ОП</a:t>
              </a:r>
              <a:endParaRPr lang="en-US" sz="2400" dirty="0">
                <a:solidFill>
                  <a:srgbClr val="000000"/>
                </a:solidFill>
              </a:endParaRPr>
            </a:p>
          </p:txBody>
        </p:sp>
        <p:sp>
          <p:nvSpPr>
            <p:cNvPr id="28" name="Text Box 26"/>
            <p:cNvSpPr txBox="1">
              <a:spLocks noChangeArrowheads="1"/>
            </p:cNvSpPr>
            <p:nvPr/>
          </p:nvSpPr>
          <p:spPr bwMode="gray">
            <a:xfrm>
              <a:off x="1296" y="3244"/>
              <a:ext cx="22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400" b="1">
                  <a:solidFill>
                    <a:srgbClr val="FFFFFF"/>
                  </a:solidFill>
                </a:rPr>
                <a:t>5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476660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2169" y="365126"/>
            <a:ext cx="10854812" cy="741004"/>
          </a:xfrm>
        </p:spPr>
        <p:txBody>
          <a:bodyPr>
            <a:normAutofit fontScale="90000"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uk-UA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/>
            </a:r>
            <a:br>
              <a:rPr lang="uk-UA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r>
              <a:rPr lang="uk-UA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Переглянуті ОП з усіма супровідними документами</a:t>
            </a:r>
            <a:r>
              <a:rPr lang="en-US" b="1" dirty="0" smtClean="0">
                <a:ln w="11430"/>
                <a:solidFill>
                  <a:schemeClr val="accent5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/>
            </a:r>
            <a:br>
              <a:rPr lang="en-US" b="1" dirty="0" smtClean="0">
                <a:ln w="11430"/>
                <a:solidFill>
                  <a:schemeClr val="accent5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endParaRPr lang="ru-RU" b="1" dirty="0">
              <a:ln w="11430"/>
              <a:solidFill>
                <a:schemeClr val="accent5">
                  <a:lumMod val="75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268360" y="1415844"/>
            <a:ext cx="10663083" cy="5117691"/>
          </a:xfrm>
          <a:noFill/>
        </p:spPr>
        <p:txBody>
          <a:bodyPr>
            <a:normAutofit fontScale="92500" lnSpcReduction="20000"/>
          </a:bodyPr>
          <a:lstStyle/>
          <a:p>
            <a:pPr>
              <a:buFont typeface="Wingdings" pitchFamily="2" charset="2"/>
              <a:buChar char="§"/>
            </a:pPr>
            <a:r>
              <a:rPr lang="uk-UA" sz="3200" b="1" dirty="0" smtClean="0"/>
              <a:t>Перший (бакалаврський) рівень вищої освіти:</a:t>
            </a:r>
            <a:endParaRPr lang="uk-UA" sz="3200" dirty="0" smtClean="0"/>
          </a:p>
          <a:p>
            <a:pPr>
              <a:spcBef>
                <a:spcPts val="0"/>
              </a:spcBef>
              <a:buNone/>
            </a:pPr>
            <a:r>
              <a:rPr lang="uk-UA" sz="3200" b="1" dirty="0" smtClean="0"/>
              <a:t> </a:t>
            </a:r>
            <a:r>
              <a:rPr lang="uk-UA" sz="3200" dirty="0" smtClean="0"/>
              <a:t>факультет економіки та менеджменту;</a:t>
            </a:r>
          </a:p>
          <a:p>
            <a:pPr>
              <a:spcBef>
                <a:spcPts val="0"/>
              </a:spcBef>
              <a:buNone/>
            </a:pPr>
            <a:r>
              <a:rPr lang="uk-UA" sz="3200" dirty="0" smtClean="0"/>
              <a:t> факультет української філології та журналістики;</a:t>
            </a:r>
          </a:p>
          <a:p>
            <a:pPr>
              <a:spcBef>
                <a:spcPts val="0"/>
              </a:spcBef>
              <a:buNone/>
            </a:pPr>
            <a:r>
              <a:rPr lang="uk-UA" sz="3200" dirty="0" smtClean="0"/>
              <a:t> факультет фізичного виховання та спорту;</a:t>
            </a:r>
          </a:p>
          <a:p>
            <a:pPr>
              <a:spcBef>
                <a:spcPts val="0"/>
              </a:spcBef>
              <a:buNone/>
            </a:pPr>
            <a:r>
              <a:rPr lang="uk-UA" sz="3200" dirty="0" smtClean="0"/>
              <a:t> педагогічний факультет;</a:t>
            </a:r>
          </a:p>
          <a:p>
            <a:pPr>
              <a:spcBef>
                <a:spcPts val="0"/>
              </a:spcBef>
              <a:buNone/>
            </a:pPr>
            <a:r>
              <a:rPr lang="uk-UA" sz="3200" dirty="0" smtClean="0"/>
              <a:t> соціально-психологічний факультет </a:t>
            </a:r>
          </a:p>
          <a:p>
            <a:pPr>
              <a:spcBef>
                <a:spcPts val="0"/>
              </a:spcBef>
              <a:buFont typeface="Wingdings" pitchFamily="2" charset="2"/>
              <a:buChar char="§"/>
            </a:pPr>
            <a:r>
              <a:rPr lang="uk-UA" sz="3200" b="1" dirty="0" smtClean="0"/>
              <a:t>Другий (магістерський) рівень вищої освіти:</a:t>
            </a:r>
            <a:r>
              <a:rPr lang="uk-UA" sz="3200" dirty="0" smtClean="0"/>
              <a:t> </a:t>
            </a:r>
          </a:p>
          <a:p>
            <a:pPr>
              <a:spcBef>
                <a:spcPts val="0"/>
              </a:spcBef>
              <a:buNone/>
            </a:pPr>
            <a:r>
              <a:rPr lang="uk-UA" sz="3200" b="1" dirty="0" smtClean="0"/>
              <a:t> </a:t>
            </a:r>
            <a:r>
              <a:rPr lang="uk-UA" sz="3200" dirty="0" smtClean="0"/>
              <a:t>факультет економіки та менеджменту;</a:t>
            </a:r>
          </a:p>
          <a:p>
            <a:pPr>
              <a:spcBef>
                <a:spcPts val="0"/>
              </a:spcBef>
              <a:buNone/>
            </a:pPr>
            <a:r>
              <a:rPr lang="uk-UA" sz="3200" dirty="0" smtClean="0"/>
              <a:t> факультет української філології та журналістики;</a:t>
            </a:r>
          </a:p>
          <a:p>
            <a:pPr>
              <a:spcBef>
                <a:spcPts val="0"/>
              </a:spcBef>
              <a:buNone/>
            </a:pPr>
            <a:r>
              <a:rPr lang="uk-UA" sz="3200" dirty="0" smtClean="0"/>
              <a:t> факультет фізичного виховання та спорту;</a:t>
            </a:r>
          </a:p>
          <a:p>
            <a:pPr>
              <a:spcBef>
                <a:spcPts val="0"/>
              </a:spcBef>
              <a:buNone/>
            </a:pPr>
            <a:r>
              <a:rPr lang="uk-UA" sz="3200" dirty="0" smtClean="0"/>
              <a:t> соціально-психологічний факультет </a:t>
            </a:r>
          </a:p>
          <a:p>
            <a:pPr>
              <a:buFont typeface="Wingdings" pitchFamily="2" charset="2"/>
              <a:buChar char="§"/>
            </a:pPr>
            <a:r>
              <a:rPr lang="uk-UA" sz="3200" b="1" dirty="0" smtClean="0"/>
              <a:t>Третій  рівень вищої освіти </a:t>
            </a:r>
            <a:r>
              <a:rPr lang="uk-UA" sz="3200" b="1" dirty="0" err="1" smtClean="0"/>
              <a:t>PhD</a:t>
            </a:r>
            <a:r>
              <a:rPr lang="uk-UA" sz="3200" b="1" dirty="0" smtClean="0"/>
              <a:t>:</a:t>
            </a:r>
            <a:endParaRPr lang="uk-UA" sz="3200" dirty="0" smtClean="0"/>
          </a:p>
          <a:p>
            <a:pPr>
              <a:buNone/>
            </a:pPr>
            <a:r>
              <a:rPr lang="uk-UA" sz="3200" dirty="0" smtClean="0"/>
              <a:t>032 Історія та археологія; 053 Психологія; 081 Право;                 014 Середня освіта (Фізика) </a:t>
            </a:r>
            <a:endParaRPr lang="uk-UA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651" y="0"/>
            <a:ext cx="10439400" cy="634181"/>
          </a:xfrm>
        </p:spPr>
        <p:txBody>
          <a:bodyPr>
            <a:noAutofit/>
          </a:bodyPr>
          <a:lstStyle/>
          <a:p>
            <a:r>
              <a:rPr lang="uk-UA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Переглянуті</a:t>
            </a:r>
            <a:r>
              <a:rPr lang="uk-UA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ОП з усіма супровідними документами</a:t>
            </a:r>
            <a:endParaRPr lang="ru-RU" sz="2800" dirty="0"/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sz="half" idx="1"/>
          </p:nvPr>
        </p:nvGraphicFramePr>
        <p:xfrm>
          <a:off x="838200" y="560440"/>
          <a:ext cx="5002162" cy="60763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021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33110">
                <a:tc>
                  <a:txBody>
                    <a:bodyPr/>
                    <a:lstStyle/>
                    <a:p>
                      <a:pPr algn="l" fontAlgn="ctr"/>
                      <a:r>
                        <a:rPr lang="uk-UA" sz="1600" b="1" i="0" u="none" strike="noStrike" noProof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Перший (бакалаврський) рівень вищої освіти</a:t>
                      </a:r>
                      <a:endParaRPr lang="uk-UA" sz="1600" b="1" i="0" u="none" strike="noStrike" noProof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5134">
                <a:tc>
                  <a:txBody>
                    <a:bodyPr/>
                    <a:lstStyle/>
                    <a:p>
                      <a:pPr algn="l" fontAlgn="ctr"/>
                      <a:r>
                        <a:rPr lang="uk-UA" sz="1200" b="1" i="0" u="none" strike="noStrike" noProof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ФАКУЛЬТЕТ БІОЛОГІЇ ГЕОГРАФІЇ ТА ЕКОЛОГІЇ</a:t>
                      </a:r>
                      <a:endParaRPr lang="uk-UA" sz="1200" b="1" i="0" u="none" strike="noStrike" noProof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5134">
                <a:tc>
                  <a:txBody>
                    <a:bodyPr/>
                    <a:lstStyle/>
                    <a:p>
                      <a:pPr algn="l" fontAlgn="ctr"/>
                      <a:r>
                        <a:rPr lang="uk-UA" sz="1200" b="0" i="0" u="none" strike="noStrike" noProof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014.05 Середня освіта (Біологія)</a:t>
                      </a:r>
                      <a:endParaRPr lang="uk-UA" sz="1200" b="0" i="0" u="none" strike="noStrike" noProof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0270">
                <a:tc>
                  <a:txBody>
                    <a:bodyPr/>
                    <a:lstStyle/>
                    <a:p>
                      <a:pPr algn="l" fontAlgn="ctr"/>
                      <a:r>
                        <a:rPr lang="uk-UA" sz="1200" b="0" i="0" u="none" strike="noStrike" noProof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014.05 Середня освіта (Біологія та здоров’я людини) </a:t>
                      </a:r>
                      <a:endParaRPr lang="uk-UA" sz="1200" b="0" i="0" u="none" strike="noStrike" noProof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5134">
                <a:tc>
                  <a:txBody>
                    <a:bodyPr/>
                    <a:lstStyle/>
                    <a:p>
                      <a:pPr algn="l" fontAlgn="ctr"/>
                      <a:r>
                        <a:rPr lang="uk-UA" sz="1200" b="0" i="0" u="none" strike="noStrike" noProof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014.07 Середня освіта (Географія)</a:t>
                      </a:r>
                      <a:endParaRPr lang="uk-UA" sz="1200" b="0" i="0" u="none" strike="noStrike" noProof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5134">
                <a:tc>
                  <a:txBody>
                    <a:bodyPr/>
                    <a:lstStyle/>
                    <a:p>
                      <a:pPr algn="l" fontAlgn="ctr"/>
                      <a:r>
                        <a:rPr lang="uk-UA" sz="1200" b="0" i="0" u="none" strike="noStrike" noProof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091 Біологія</a:t>
                      </a:r>
                      <a:endParaRPr lang="uk-UA" sz="1200" b="0" i="0" u="none" strike="noStrike" noProof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35134">
                <a:tc>
                  <a:txBody>
                    <a:bodyPr/>
                    <a:lstStyle/>
                    <a:p>
                      <a:pPr algn="l" fontAlgn="ctr"/>
                      <a:r>
                        <a:rPr lang="uk-UA" sz="1200" b="0" i="0" u="none" strike="noStrike" noProof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103 Науки про Землю</a:t>
                      </a:r>
                      <a:endParaRPr lang="uk-UA" sz="1200" b="0" i="0" u="none" strike="noStrike" noProof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35134">
                <a:tc>
                  <a:txBody>
                    <a:bodyPr/>
                    <a:lstStyle/>
                    <a:p>
                      <a:pPr algn="l" fontAlgn="ctr"/>
                      <a:r>
                        <a:rPr lang="uk-UA" sz="1200" b="1" i="0" u="none" strike="noStrike" noProof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ФАКУЛЬТЕТ ІНОЗЕМНОЇ ФІЛОЛОГІЇ</a:t>
                      </a:r>
                      <a:endParaRPr lang="uk-UA" sz="1200" b="1" i="0" u="none" strike="noStrike" noProof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35134">
                <a:tc>
                  <a:txBody>
                    <a:bodyPr/>
                    <a:lstStyle/>
                    <a:p>
                      <a:pPr algn="l" fontAlgn="ctr"/>
                      <a:r>
                        <a:rPr lang="uk-UA" sz="1200" b="0" i="0" u="none" strike="noStrike" noProof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014.02 Середня освіта (Мова і література російська)</a:t>
                      </a:r>
                      <a:endParaRPr lang="uk-UA" sz="1200" b="0" i="0" u="none" strike="noStrike" noProof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35134">
                <a:tc>
                  <a:txBody>
                    <a:bodyPr/>
                    <a:lstStyle/>
                    <a:p>
                      <a:pPr algn="l" fontAlgn="ctr"/>
                      <a:r>
                        <a:rPr lang="uk-UA" sz="1200" b="0" i="0" u="none" strike="noStrike" noProof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035 Філологія (Германські мови та літератури (переклад включно)</a:t>
                      </a:r>
                      <a:endParaRPr lang="uk-UA" sz="1200" b="0" i="0" u="none" strike="noStrike" noProof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35134">
                <a:tc>
                  <a:txBody>
                    <a:bodyPr/>
                    <a:lstStyle/>
                    <a:p>
                      <a:pPr algn="l" fontAlgn="ctr"/>
                      <a:r>
                        <a:rPr lang="uk-UA" sz="1200" b="0" i="0" u="none" strike="noStrike" noProof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035.10 Філологія (Прикладна лінгвістика)</a:t>
                      </a:r>
                      <a:endParaRPr lang="uk-UA" sz="1200" b="0" i="0" u="none" strike="noStrike" noProof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35134">
                <a:tc>
                  <a:txBody>
                    <a:bodyPr/>
                    <a:lstStyle/>
                    <a:p>
                      <a:pPr algn="l" fontAlgn="ctr"/>
                      <a:r>
                        <a:rPr lang="uk-UA" sz="1200" b="1" i="0" u="none" strike="noStrike" noProof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МЕДИЧНИЙ ФАКУЛЬТЕТ</a:t>
                      </a:r>
                      <a:endParaRPr lang="uk-UA" sz="1200" b="1" i="0" u="none" strike="noStrike" noProof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35134">
                <a:tc>
                  <a:txBody>
                    <a:bodyPr/>
                    <a:lstStyle/>
                    <a:p>
                      <a:pPr algn="l" fontAlgn="ctr"/>
                      <a:r>
                        <a:rPr lang="uk-UA" sz="1200" b="0" i="0" u="none" strike="noStrike" noProof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102 Хімія</a:t>
                      </a:r>
                      <a:endParaRPr lang="uk-UA" sz="1200" b="0" i="0" u="none" strike="noStrike" noProof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35134">
                <a:tc>
                  <a:txBody>
                    <a:bodyPr/>
                    <a:lstStyle/>
                    <a:p>
                      <a:pPr algn="l" fontAlgn="ctr"/>
                      <a:r>
                        <a:rPr lang="uk-UA" sz="1200" b="0" i="0" u="none" strike="noStrike" noProof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226 Фармація, промислова фармація</a:t>
                      </a:r>
                      <a:endParaRPr lang="uk-UA" sz="1200" b="0" i="0" u="none" strike="noStrike" noProof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35134">
                <a:tc>
                  <a:txBody>
                    <a:bodyPr/>
                    <a:lstStyle/>
                    <a:p>
                      <a:pPr algn="l" fontAlgn="ctr"/>
                      <a:r>
                        <a:rPr lang="uk-UA" sz="1200" b="0" i="0" u="none" strike="noStrike" noProof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227 Фізична терапія, ерготерапія</a:t>
                      </a:r>
                      <a:endParaRPr lang="uk-UA" sz="1200" b="0" i="0" u="none" strike="noStrike" noProof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35134">
                <a:tc>
                  <a:txBody>
                    <a:bodyPr/>
                    <a:lstStyle/>
                    <a:p>
                      <a:pPr algn="l" fontAlgn="ctr"/>
                      <a:r>
                        <a:rPr lang="uk-UA" sz="1200" b="1" i="0" u="none" strike="noStrike" noProof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ІСТОРИКО-ЮРИДИЧНИЙ ФАКУЛЬТЕТ</a:t>
                      </a:r>
                      <a:endParaRPr lang="uk-UA" sz="1200" b="1" i="0" u="none" strike="noStrike" noProof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35134">
                <a:tc>
                  <a:txBody>
                    <a:bodyPr/>
                    <a:lstStyle/>
                    <a:p>
                      <a:pPr algn="l" fontAlgn="ctr"/>
                      <a:r>
                        <a:rPr lang="uk-UA" sz="1200" b="0" i="0" u="none" strike="noStrike" noProof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014.03 Середня освіта (Історія)</a:t>
                      </a:r>
                      <a:endParaRPr lang="uk-UA" sz="1200" b="0" i="0" u="none" strike="noStrike" noProof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35134">
                <a:tc>
                  <a:txBody>
                    <a:bodyPr/>
                    <a:lstStyle/>
                    <a:p>
                      <a:pPr algn="l" fontAlgn="ctr"/>
                      <a:r>
                        <a:rPr lang="uk-UA" sz="1200" b="0" i="0" u="none" strike="noStrike" noProof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032 Історія та археологія</a:t>
                      </a:r>
                      <a:endParaRPr lang="uk-UA" sz="1200" b="0" i="0" u="none" strike="noStrike" noProof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35134">
                <a:tc>
                  <a:txBody>
                    <a:bodyPr/>
                    <a:lstStyle/>
                    <a:p>
                      <a:pPr algn="l" fontAlgn="ctr"/>
                      <a:r>
                        <a:rPr lang="uk-UA" sz="1200" b="0" i="0" u="none" strike="noStrike" noProof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293 Міжнародне право</a:t>
                      </a:r>
                      <a:endParaRPr lang="uk-UA" sz="1200" b="0" i="0" u="none" strike="noStrike" noProof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35134">
                <a:tc>
                  <a:txBody>
                    <a:bodyPr/>
                    <a:lstStyle/>
                    <a:p>
                      <a:pPr algn="l" fontAlgn="ctr"/>
                      <a:r>
                        <a:rPr lang="uk-UA" sz="1200" b="1" i="0" u="none" strike="noStrike" noProof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ФАКУЛЬТЕТ КОМП’ЮТЕРНИХ НАУК, ФІЗИКИ ТА МАТЕМАТИКИ</a:t>
                      </a:r>
                      <a:endParaRPr lang="uk-UA" sz="1200" b="1" i="0" u="none" strike="noStrike" noProof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235134">
                <a:tc>
                  <a:txBody>
                    <a:bodyPr/>
                    <a:lstStyle/>
                    <a:p>
                      <a:pPr algn="l" fontAlgn="ctr"/>
                      <a:r>
                        <a:rPr lang="uk-UA" sz="1200" b="0" i="0" u="none" strike="noStrike" noProof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014.04 Середня освіта (Математика)</a:t>
                      </a:r>
                      <a:endParaRPr lang="uk-UA" sz="1200" b="0" i="0" u="none" strike="noStrike" noProof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235134">
                <a:tc>
                  <a:txBody>
                    <a:bodyPr/>
                    <a:lstStyle/>
                    <a:p>
                      <a:pPr algn="l" fontAlgn="ctr"/>
                      <a:r>
                        <a:rPr lang="uk-UA" sz="1200" b="0" i="0" u="none" strike="noStrike" noProof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014.08 Середня освіта (Фізика)</a:t>
                      </a:r>
                      <a:endParaRPr lang="uk-UA" sz="1200" b="0" i="0" u="none" strike="noStrike" noProof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235134">
                <a:tc>
                  <a:txBody>
                    <a:bodyPr/>
                    <a:lstStyle/>
                    <a:p>
                      <a:pPr algn="l" fontAlgn="ctr"/>
                      <a:r>
                        <a:rPr lang="uk-UA" sz="1200" b="0" i="0" u="none" strike="noStrike" noProof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014.09 Середня освіта (Інформатика)</a:t>
                      </a:r>
                      <a:endParaRPr lang="uk-UA" sz="1200" b="0" i="0" u="none" strike="noStrike" noProof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235134">
                <a:tc>
                  <a:txBody>
                    <a:bodyPr/>
                    <a:lstStyle/>
                    <a:p>
                      <a:pPr algn="l" fontAlgn="ctr"/>
                      <a:r>
                        <a:rPr lang="uk-UA" sz="1200" b="0" i="0" u="none" strike="noStrike" noProof="0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121 Інженерія програмного забезпечення</a:t>
                      </a:r>
                      <a:endParaRPr lang="uk-UA" sz="1200" b="0" i="0" u="none" strike="noStrike" noProof="0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</a:tbl>
          </a:graphicData>
        </a:graphic>
      </p:graphicFrame>
      <p:graphicFrame>
        <p:nvGraphicFramePr>
          <p:cNvPr id="7" name="Содержимое 6"/>
          <p:cNvGraphicFramePr>
            <a:graphicFrameLocks noGrp="1"/>
          </p:cNvGraphicFramePr>
          <p:nvPr>
            <p:ph sz="half" idx="2"/>
          </p:nvPr>
        </p:nvGraphicFramePr>
        <p:xfrm>
          <a:off x="6172199" y="589934"/>
          <a:ext cx="6019801" cy="60672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198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45147">
                <a:tc>
                  <a:txBody>
                    <a:bodyPr/>
                    <a:lstStyle/>
                    <a:p>
                      <a:pPr algn="l" fontAlgn="t"/>
                      <a:r>
                        <a:rPr lang="uk-UA" sz="1600" b="1" i="0" u="none" strike="noStrike" noProof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Другий (магістерський) рівень вищої освіти</a:t>
                      </a:r>
                      <a:endParaRPr lang="uk-UA" sz="1600" b="1" i="0" u="none" strike="noStrike" noProof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3511">
                <a:tc>
                  <a:txBody>
                    <a:bodyPr/>
                    <a:lstStyle/>
                    <a:p>
                      <a:pPr algn="l" fontAlgn="ctr"/>
                      <a:r>
                        <a:rPr lang="uk-UA" sz="1200" b="1" i="0" u="none" strike="noStrike" noProof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ФАКУЛЬТЕТ БІОЛОГІЇ ГЕОГРАФІЇ ТА ЕКОЛОГІЇ</a:t>
                      </a:r>
                      <a:endParaRPr lang="uk-UA" sz="1200" b="1" i="0" u="none" strike="noStrike" noProof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3511">
                <a:tc>
                  <a:txBody>
                    <a:bodyPr/>
                    <a:lstStyle/>
                    <a:p>
                      <a:pPr algn="l" fontAlgn="ctr"/>
                      <a:r>
                        <a:rPr lang="uk-UA" sz="1200" b="0" i="0" u="none" strike="noStrike" noProof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014.05 Середня освіта (Біологія та здоров’я людини)</a:t>
                      </a:r>
                      <a:endParaRPr lang="uk-UA" sz="1200" b="0" i="0" u="none" strike="noStrike" noProof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3511">
                <a:tc>
                  <a:txBody>
                    <a:bodyPr/>
                    <a:lstStyle/>
                    <a:p>
                      <a:pPr algn="l" fontAlgn="ctr"/>
                      <a:r>
                        <a:rPr lang="uk-UA" sz="1200" b="0" i="0" u="none" strike="noStrike" noProof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014.07 Середня освіта (Географія)</a:t>
                      </a:r>
                      <a:endParaRPr lang="uk-UA" sz="1200" b="0" i="0" u="none" strike="noStrike" noProof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3511">
                <a:tc>
                  <a:txBody>
                    <a:bodyPr/>
                    <a:lstStyle/>
                    <a:p>
                      <a:pPr algn="l" fontAlgn="ctr"/>
                      <a:r>
                        <a:rPr lang="uk-UA" sz="1200" b="0" i="0" u="none" strike="noStrike" noProof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091 Біологія</a:t>
                      </a:r>
                      <a:endParaRPr lang="uk-UA" sz="1200" b="0" i="0" u="none" strike="noStrike" noProof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03511">
                <a:tc>
                  <a:txBody>
                    <a:bodyPr/>
                    <a:lstStyle/>
                    <a:p>
                      <a:pPr algn="l" fontAlgn="ctr"/>
                      <a:r>
                        <a:rPr lang="uk-UA" sz="1200" b="0" i="0" u="none" strike="noStrike" noProof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106 Географія</a:t>
                      </a:r>
                      <a:endParaRPr lang="uk-UA" sz="1200" b="0" i="0" u="none" strike="noStrike" noProof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03511">
                <a:tc>
                  <a:txBody>
                    <a:bodyPr/>
                    <a:lstStyle/>
                    <a:p>
                      <a:pPr algn="l" fontAlgn="ctr"/>
                      <a:r>
                        <a:rPr lang="uk-UA" sz="1200" b="1" i="0" u="none" strike="noStrike" noProof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ПЕДАГОГІЧНИЙ ФАКУЛЬТЕТ</a:t>
                      </a:r>
                      <a:endParaRPr lang="uk-UA" sz="1200" b="1" i="0" u="none" strike="noStrike" noProof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03511">
                <a:tc>
                  <a:txBody>
                    <a:bodyPr/>
                    <a:lstStyle/>
                    <a:p>
                      <a:pPr algn="l" fontAlgn="ctr"/>
                      <a:r>
                        <a:rPr lang="uk-UA" sz="1200" b="0" i="0" u="none" strike="noStrike" noProof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012 Дошкільна освіта</a:t>
                      </a:r>
                      <a:endParaRPr lang="uk-UA" sz="1200" b="0" i="0" u="none" strike="noStrike" noProof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03511">
                <a:tc>
                  <a:txBody>
                    <a:bodyPr/>
                    <a:lstStyle/>
                    <a:p>
                      <a:pPr algn="l" fontAlgn="ctr"/>
                      <a:r>
                        <a:rPr lang="uk-UA" sz="1200" b="1" i="0" u="none" strike="noStrike" noProof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ФАКУЛЬТЕТ ІНОЗЕМНОЇ ФІЛОЛОГІЇ</a:t>
                      </a:r>
                      <a:endParaRPr lang="uk-UA" sz="1200" b="1" i="0" u="none" strike="noStrike" noProof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03511">
                <a:tc>
                  <a:txBody>
                    <a:bodyPr/>
                    <a:lstStyle/>
                    <a:p>
                      <a:pPr algn="l" fontAlgn="ctr"/>
                      <a:r>
                        <a:rPr lang="uk-UA" sz="1200" b="0" i="0" u="none" strike="noStrike" noProof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035 Філологія (Германські мови та літератури (переклад включно)</a:t>
                      </a:r>
                      <a:endParaRPr lang="uk-UA" sz="1200" b="0" i="0" u="none" strike="noStrike" noProof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03511">
                <a:tc>
                  <a:txBody>
                    <a:bodyPr/>
                    <a:lstStyle/>
                    <a:p>
                      <a:pPr algn="l" fontAlgn="ctr"/>
                      <a:r>
                        <a:rPr lang="uk-UA" sz="1200" b="0" i="0" u="none" strike="noStrike" noProof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035.10 Філологія (Прикладна лінгвістика)</a:t>
                      </a:r>
                      <a:endParaRPr lang="uk-UA" sz="1200" b="0" i="0" u="none" strike="noStrike" noProof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03511">
                <a:tc>
                  <a:txBody>
                    <a:bodyPr/>
                    <a:lstStyle/>
                    <a:p>
                      <a:pPr algn="l" fontAlgn="ctr"/>
                      <a:r>
                        <a:rPr lang="uk-UA" sz="1200" b="1" i="0" u="none" strike="noStrike" noProof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МЕДИЧНИЙ ФАКУЛЬТЕТ</a:t>
                      </a:r>
                      <a:endParaRPr lang="uk-UA" sz="1200" b="1" i="0" u="none" strike="noStrike" noProof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03511">
                <a:tc>
                  <a:txBody>
                    <a:bodyPr/>
                    <a:lstStyle/>
                    <a:p>
                      <a:pPr algn="l" fontAlgn="ctr"/>
                      <a:r>
                        <a:rPr lang="uk-UA" sz="1200" b="0" i="0" u="none" strike="noStrike" noProof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014.06 Середня освіта (Хімія)</a:t>
                      </a:r>
                      <a:endParaRPr lang="uk-UA" sz="1200" b="0" i="0" u="none" strike="noStrike" noProof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03511">
                <a:tc>
                  <a:txBody>
                    <a:bodyPr/>
                    <a:lstStyle/>
                    <a:p>
                      <a:pPr algn="l" fontAlgn="ctr"/>
                      <a:r>
                        <a:rPr lang="uk-UA" sz="1200" b="0" i="0" u="none" strike="noStrike" noProof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102 Хімія</a:t>
                      </a:r>
                      <a:endParaRPr lang="uk-UA" sz="1200" b="0" i="0" u="none" strike="noStrike" noProof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03511">
                <a:tc>
                  <a:txBody>
                    <a:bodyPr/>
                    <a:lstStyle/>
                    <a:p>
                      <a:pPr algn="l" fontAlgn="ctr"/>
                      <a:r>
                        <a:rPr lang="uk-UA" sz="1200" b="0" i="0" u="none" strike="noStrike" noProof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227 Фізична терапія, ерготерапія</a:t>
                      </a:r>
                      <a:endParaRPr lang="uk-UA" sz="1200" b="0" i="0" u="none" strike="noStrike" noProof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03511">
                <a:tc>
                  <a:txBody>
                    <a:bodyPr/>
                    <a:lstStyle/>
                    <a:p>
                      <a:pPr algn="l" fontAlgn="ctr"/>
                      <a:r>
                        <a:rPr lang="uk-UA" sz="1200" b="0" i="0" u="none" strike="noStrike" noProof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222 Медицина</a:t>
                      </a:r>
                      <a:endParaRPr lang="uk-UA" sz="1200" b="0" i="0" u="none" strike="noStrike" noProof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03511">
                <a:tc>
                  <a:txBody>
                    <a:bodyPr/>
                    <a:lstStyle/>
                    <a:p>
                      <a:pPr algn="l" fontAlgn="ctr"/>
                      <a:r>
                        <a:rPr lang="uk-UA" sz="1200" b="1" i="0" u="none" strike="noStrike" noProof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ІСТОРИКО-ЮРИДИЧНИЙ ФАКУЛЬТЕТ</a:t>
                      </a:r>
                      <a:endParaRPr lang="uk-UA" sz="1200" b="1" i="0" u="none" strike="noStrike" noProof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03511">
                <a:tc>
                  <a:txBody>
                    <a:bodyPr/>
                    <a:lstStyle/>
                    <a:p>
                      <a:pPr algn="l" fontAlgn="ctr"/>
                      <a:r>
                        <a:rPr lang="uk-UA" sz="1200" b="0" i="0" u="none" strike="noStrike" noProof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014.03 Середня освіта (Історія)</a:t>
                      </a:r>
                      <a:endParaRPr lang="uk-UA" sz="1200" b="0" i="0" u="none" strike="noStrike" noProof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03511">
                <a:tc>
                  <a:txBody>
                    <a:bodyPr/>
                    <a:lstStyle/>
                    <a:p>
                      <a:pPr algn="l" fontAlgn="ctr"/>
                      <a:r>
                        <a:rPr lang="uk-UA" sz="1200" b="0" i="0" u="none" strike="noStrike" noProof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032 Історія та археологія</a:t>
                      </a:r>
                      <a:endParaRPr lang="uk-UA" sz="1200" b="0" i="0" u="none" strike="noStrike" noProof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03511">
                <a:tc>
                  <a:txBody>
                    <a:bodyPr/>
                    <a:lstStyle/>
                    <a:p>
                      <a:pPr algn="l" fontAlgn="ctr"/>
                      <a:r>
                        <a:rPr lang="uk-UA" sz="1200" b="1" i="0" u="none" strike="noStrike" noProof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ФАКУЛЬТЕТ КОМП’ЮТЕРНИХ НАУК, ФІЗИКИ ТА МАТЕМАТИКИ</a:t>
                      </a:r>
                      <a:endParaRPr lang="uk-UA" sz="1200" b="1" i="0" u="none" strike="noStrike" noProof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203511">
                <a:tc>
                  <a:txBody>
                    <a:bodyPr/>
                    <a:lstStyle/>
                    <a:p>
                      <a:pPr algn="l" fontAlgn="ctr"/>
                      <a:r>
                        <a:rPr lang="uk-UA" sz="1200" b="0" i="0" u="none" strike="noStrike" noProof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014.04 Середня освіта (Математика) </a:t>
                      </a:r>
                      <a:endParaRPr lang="uk-UA" sz="1200" b="0" i="0" u="none" strike="noStrike" noProof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203511">
                <a:tc>
                  <a:txBody>
                    <a:bodyPr/>
                    <a:lstStyle/>
                    <a:p>
                      <a:pPr algn="l" fontAlgn="ctr"/>
                      <a:r>
                        <a:rPr lang="uk-UA" sz="1200" b="0" i="0" u="none" strike="noStrike" noProof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121 Інженерія програмного забезпечення</a:t>
                      </a:r>
                      <a:endParaRPr lang="uk-UA" sz="1200" b="0" i="0" u="none" strike="noStrike" noProof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203511">
                <a:tc>
                  <a:txBody>
                    <a:bodyPr/>
                    <a:lstStyle/>
                    <a:p>
                      <a:pPr algn="l" fontAlgn="ctr"/>
                      <a:r>
                        <a:rPr lang="uk-UA" sz="1200" b="0" i="0" u="none" strike="noStrike" noProof="0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126 Інформаційні системи та технології</a:t>
                      </a:r>
                      <a:endParaRPr lang="uk-UA" sz="1200" b="0" i="0" u="none" strike="noStrike" noProof="0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221940">
                <a:tc>
                  <a:txBody>
                    <a:bodyPr/>
                    <a:lstStyle/>
                    <a:p>
                      <a:pPr algn="l" fontAlgn="t"/>
                      <a:r>
                        <a:rPr lang="uk-UA" sz="1600" b="1" i="0" u="none" strike="noStrike" noProof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Третій  рівень вищої освіти PhD</a:t>
                      </a:r>
                      <a:endParaRPr lang="uk-UA" sz="1600" b="1" i="0" u="none" strike="noStrike" noProof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221940">
                <a:tc>
                  <a:txBody>
                    <a:bodyPr/>
                    <a:lstStyle/>
                    <a:p>
                      <a:pPr algn="l" fontAlgn="t"/>
                      <a:r>
                        <a:rPr lang="uk-UA" sz="1400" b="0" i="0" u="none" strike="noStrike" noProof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032 Історія та археологія</a:t>
                      </a:r>
                      <a:endParaRPr lang="uk-UA" sz="1400" b="0" i="0" u="none" strike="noStrike" noProof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221940">
                <a:tc>
                  <a:txBody>
                    <a:bodyPr/>
                    <a:lstStyle/>
                    <a:p>
                      <a:pPr algn="l" fontAlgn="t"/>
                      <a:r>
                        <a:rPr lang="uk-UA" sz="1400" b="0" i="0" u="none" strike="noStrike" noProof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053 Психологія</a:t>
                      </a:r>
                      <a:endParaRPr lang="uk-UA" sz="1400" b="0" i="0" u="none" strike="noStrike" noProof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221940">
                <a:tc>
                  <a:txBody>
                    <a:bodyPr/>
                    <a:lstStyle/>
                    <a:p>
                      <a:pPr algn="l" fontAlgn="t"/>
                      <a:r>
                        <a:rPr lang="uk-UA" sz="1400" b="0" i="0" u="none" strike="noStrike" noProof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081 Право</a:t>
                      </a:r>
                      <a:endParaRPr lang="uk-UA" sz="1400" b="0" i="0" u="none" strike="noStrike" noProof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  <a:tr h="221940">
                <a:tc>
                  <a:txBody>
                    <a:bodyPr/>
                    <a:lstStyle/>
                    <a:p>
                      <a:pPr algn="l" fontAlgn="t"/>
                      <a:r>
                        <a:rPr lang="uk-UA" sz="1400" b="0" i="0" u="none" strike="noStrike" noProof="0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014 Середня освіта (Фізика)</a:t>
                      </a:r>
                      <a:endParaRPr lang="uk-UA" sz="1400" b="0" i="0" u="none" strike="noStrike" noProof="0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27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07923" y="0"/>
            <a:ext cx="10645877" cy="1002891"/>
          </a:xfrm>
        </p:spPr>
        <p:txBody>
          <a:bodyPr>
            <a:normAutofit fontScale="90000"/>
          </a:bodyPr>
          <a:lstStyle/>
          <a:p>
            <a:pPr algn="ctr"/>
            <a:r>
              <a:rPr lang="uk-UA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4">
                    <a:lumMod val="40000"/>
                    <a:lumOff val="60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</a:rPr>
              <a:t/>
            </a:r>
            <a:br>
              <a:rPr lang="uk-UA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4">
                    <a:lumMod val="40000"/>
                    <a:lumOff val="60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</a:rPr>
            </a:br>
            <a:r>
              <a:rPr lang="fr-FR" b="1" dirty="0" err="1" smtClean="0">
                <a:ln w="1905"/>
                <a:solidFill>
                  <a:srgbClr val="7030A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Проєкт</a:t>
            </a:r>
            <a:r>
              <a:rPr lang="fr-FR" b="1" dirty="0" smtClean="0">
                <a:ln w="1905"/>
                <a:solidFill>
                  <a:srgbClr val="7030A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fr-FR" b="1" dirty="0" err="1">
                <a:ln w="1905"/>
                <a:solidFill>
                  <a:srgbClr val="7030A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рішення</a:t>
            </a:r>
            <a:r>
              <a:rPr lang="fr-FR" b="1" dirty="0">
                <a:ln w="1905"/>
                <a:solidFill>
                  <a:srgbClr val="7030A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:</a:t>
            </a:r>
            <a:r>
              <a:rPr lang="uk-UA" b="1" dirty="0">
                <a:ln w="1905"/>
                <a:solidFill>
                  <a:srgbClr val="7030A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/>
            </a:r>
            <a:br>
              <a:rPr lang="uk-UA" b="1" dirty="0">
                <a:ln w="1905"/>
                <a:solidFill>
                  <a:srgbClr val="7030A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</a:br>
            <a:endParaRPr lang="ru-RU" b="1" dirty="0">
              <a:ln w="1905"/>
              <a:solidFill>
                <a:srgbClr val="7030A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04684" y="825910"/>
            <a:ext cx="10749116" cy="5781367"/>
          </a:xfrm>
        </p:spPr>
        <p:txBody>
          <a:bodyPr>
            <a:noAutofit/>
          </a:bodyPr>
          <a:lstStyle/>
          <a:p>
            <a:pPr lvl="0"/>
            <a:r>
              <a:rPr lang="uk-UA" dirty="0" smtClean="0"/>
              <a:t>Затвердити </a:t>
            </a:r>
            <a:r>
              <a:rPr lang="uk-UA" dirty="0"/>
              <a:t>освітні програми першого (бакалаврського), другого (магістерського) і третього (наукового) рівнів вищої освіти у відповідності до Положення про перегляд освітніх програм у ХДУ.</a:t>
            </a:r>
          </a:p>
          <a:p>
            <a:pPr lvl="0"/>
            <a:r>
              <a:rPr lang="uk-UA" dirty="0"/>
              <a:t>Розмістити на офіційних </a:t>
            </a:r>
            <a:r>
              <a:rPr lang="uk-UA" dirty="0" err="1"/>
              <a:t>вебсторінках</a:t>
            </a:r>
            <a:r>
              <a:rPr lang="uk-UA" dirty="0"/>
              <a:t> кафедр оновлені освітні програми разом із документом, в якому зазначити опис суттєвих змін, які були внесені до освітніх програм за результатами їх перегляду із зазначенням </a:t>
            </a:r>
            <a:r>
              <a:rPr lang="uk-UA" dirty="0" err="1"/>
              <a:t>стейкхолдерів</a:t>
            </a:r>
            <a:r>
              <a:rPr lang="uk-UA" dirty="0"/>
              <a:t>, які запропонували ці зміни.</a:t>
            </a:r>
          </a:p>
          <a:p>
            <a:pPr lvl="0"/>
            <a:r>
              <a:rPr lang="uk-UA" dirty="0"/>
              <a:t>Попередні освітні програми перемістити у вкладку Архіви освітніх програм на офіційних </a:t>
            </a:r>
            <a:r>
              <a:rPr lang="uk-UA" dirty="0" err="1"/>
              <a:t>вебсторінках</a:t>
            </a:r>
            <a:r>
              <a:rPr lang="uk-UA" dirty="0"/>
              <a:t> кафедр</a:t>
            </a:r>
            <a:r>
              <a:rPr lang="uk-UA" dirty="0" smtClean="0"/>
              <a:t>.</a:t>
            </a:r>
            <a:endParaRPr lang="uk-UA" sz="2400" dirty="0" smtClean="0"/>
          </a:p>
        </p:txBody>
      </p:sp>
    </p:spTree>
    <p:extLst>
      <p:ext uri="{BB962C8B-B14F-4D97-AF65-F5344CB8AC3E}">
        <p14:creationId xmlns:p14="http://schemas.microsoft.com/office/powerpoint/2010/main" val="3107450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170</TotalTime>
  <Words>502</Words>
  <Application>Microsoft Office PowerPoint</Application>
  <PresentationFormat>Widescreen</PresentationFormat>
  <Paragraphs>86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Wingdings</vt:lpstr>
      <vt:lpstr>Office Theme</vt:lpstr>
      <vt:lpstr>Про перегляд та оновлення освітніх програм всіх рівнів вищої освіти на 2020-2021 н.р.</vt:lpstr>
      <vt:lpstr>Аналіз перегляду освітніх програм</vt:lpstr>
      <vt:lpstr> Переглянуті ОП з усіма супровідними документами </vt:lpstr>
      <vt:lpstr>Переглянуті ОП з усіма супровідними документами</vt:lpstr>
      <vt:lpstr> Проєкт рішення: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NAME OF PRESENTATION</dc:title>
  <dc:creator>User</dc:creator>
  <cp:lastModifiedBy>Кобец Виталий Николаевич</cp:lastModifiedBy>
  <cp:revision>28</cp:revision>
  <dcterms:created xsi:type="dcterms:W3CDTF">2020-01-15T14:00:58Z</dcterms:created>
  <dcterms:modified xsi:type="dcterms:W3CDTF">2020-07-01T13:09:59Z</dcterms:modified>
</cp:coreProperties>
</file>